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77" r:id="rId4"/>
    <p:sldId id="258" r:id="rId5"/>
    <p:sldId id="274" r:id="rId6"/>
    <p:sldId id="261" r:id="rId7"/>
    <p:sldId id="262" r:id="rId8"/>
    <p:sldId id="266" r:id="rId9"/>
    <p:sldId id="267" r:id="rId10"/>
    <p:sldId id="263" r:id="rId11"/>
    <p:sldId id="259" r:id="rId12"/>
    <p:sldId id="264" r:id="rId13"/>
    <p:sldId id="265" r:id="rId14"/>
    <p:sldId id="275" r:id="rId15"/>
    <p:sldId id="276" r:id="rId16"/>
    <p:sldId id="268" r:id="rId17"/>
    <p:sldId id="260" r:id="rId18"/>
  </p:sldIdLst>
  <p:sldSz cx="6858000" cy="51435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B03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10"/>
    <p:restoredTop sz="94649"/>
  </p:normalViewPr>
  <p:slideViewPr>
    <p:cSldViewPr>
      <p:cViewPr varScale="1">
        <p:scale>
          <a:sx n="126" d="100"/>
          <a:sy n="126" d="100"/>
        </p:scale>
        <p:origin x="859" y="86"/>
      </p:cViewPr>
      <p:guideLst>
        <p:guide orient="horz" pos="16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5550" tIns="47775" rIns="95550" bIns="47775" rtlCol="0"/>
          <a:lstStyle>
            <a:lvl1pPr algn="l">
              <a:defRPr sz="13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8056"/>
          </a:xfrm>
          <a:prstGeom prst="rect">
            <a:avLst/>
          </a:prstGeom>
        </p:spPr>
        <p:txBody>
          <a:bodyPr vert="horz" lIns="95550" tIns="47775" rIns="95550" bIns="47775" rtlCol="0"/>
          <a:lstStyle>
            <a:lvl1pPr algn="r">
              <a:defRPr sz="1300"/>
            </a:lvl1pPr>
          </a:lstStyle>
          <a:p>
            <a:fld id="{78B5B41F-8D1E-42B9-84A0-306B0AB4C86B}" type="datetimeFigureOut">
              <a:rPr lang="cs-CZ" smtClean="0"/>
              <a:pPr/>
              <a:t>18.08.2020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0" tIns="47775" rIns="95550" bIns="47775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5550" tIns="47775" rIns="95550" bIns="47775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8055"/>
          </a:xfrm>
          <a:prstGeom prst="rect">
            <a:avLst/>
          </a:prstGeom>
        </p:spPr>
        <p:txBody>
          <a:bodyPr vert="horz" lIns="95550" tIns="47775" rIns="95550" bIns="47775" rtlCol="0" anchor="b"/>
          <a:lstStyle>
            <a:lvl1pPr algn="l">
              <a:defRPr sz="13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60" cy="498055"/>
          </a:xfrm>
          <a:prstGeom prst="rect">
            <a:avLst/>
          </a:prstGeom>
        </p:spPr>
        <p:txBody>
          <a:bodyPr vert="horz" lIns="95550" tIns="47775" rIns="95550" bIns="47775" rtlCol="0" anchor="b"/>
          <a:lstStyle>
            <a:lvl1pPr algn="r">
              <a:defRPr sz="1300"/>
            </a:lvl1pPr>
          </a:lstStyle>
          <a:p>
            <a:fld id="{C028DF21-F295-4BA4-9212-60979CADC78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59898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14350" y="1597824"/>
            <a:ext cx="5829300" cy="1102519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BF43A-1C24-47BD-A4AE-B7C6D8EB56B8}" type="datetime1">
              <a:rPr lang="cs-CZ" smtClean="0"/>
              <a:t>18.08.2020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/>
          <a:lstStyle/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4CA2F-662B-4C94-8D42-66C9FF1FF1DD}" type="datetime1">
              <a:rPr lang="cs-CZ" smtClean="0"/>
              <a:t>18.08.2020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E4FD7-66F3-4E59-A3BA-C29458FF6EFB}" type="datetime1">
              <a:rPr lang="cs-CZ" smtClean="0"/>
              <a:t>18.08.2020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72647-53FE-4C5C-8725-D8CCFDFD859A}" type="datetime1">
              <a:rPr lang="cs-CZ" smtClean="0"/>
              <a:t>18.08.2020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42902" y="1151335"/>
            <a:ext cx="3030141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342902" y="1631156"/>
            <a:ext cx="3030141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3483772" y="1151335"/>
            <a:ext cx="3031331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3483772" y="1631156"/>
            <a:ext cx="3031331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92A7-17F6-4711-8F40-FB0EBED1AC52}" type="datetime1">
              <a:rPr lang="cs-CZ" smtClean="0"/>
              <a:t>18.08.2020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1BBB7-046F-42B9-B4A8-8D5736E3E8AF}" type="datetime1">
              <a:rPr lang="cs-CZ" smtClean="0"/>
              <a:t>18.08.2020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B0E99-3EF4-4C25-82B1-8B84C64CB8A5}" type="datetime1">
              <a:rPr lang="cs-CZ" smtClean="0"/>
              <a:t>18.08.2020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3" y="204787"/>
            <a:ext cx="2256235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81289" y="204793"/>
            <a:ext cx="3833813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42903" y="1076328"/>
            <a:ext cx="2256235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8CB96-F929-4812-A17E-D9407766E3B1}" type="datetime1">
              <a:rPr lang="cs-CZ" smtClean="0"/>
              <a:t>18.08.2020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344216" y="4025508"/>
            <a:ext cx="41148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4621D-556A-4029-A98A-B0FEA6888463}" type="datetime1">
              <a:rPr lang="cs-CZ" smtClean="0"/>
              <a:t>18.08.2020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5F57-3A9A-4CB6-A9E1-5CBABACAA14D}" type="datetime1">
              <a:rPr lang="cs-CZ" smtClean="0"/>
              <a:t>18.08.2020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4972050" y="205979"/>
            <a:ext cx="1543050" cy="4388644"/>
          </a:xfrm>
          <a:prstGeom prst="rect">
            <a:avLst/>
          </a:prstGeo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42900" y="205979"/>
            <a:ext cx="4514850" cy="4388644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706AA-D2A8-4B40-BAA8-8DA1E83F2718}" type="datetime1">
              <a:rPr lang="cs-CZ" smtClean="0"/>
              <a:t>18.08.2020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9D57D-42DF-4366-A7E7-747AA159C760}" type="datetime1">
              <a:rPr lang="cs-CZ" smtClean="0"/>
              <a:t>18.08.2020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8" name="Picture 5" descr="sp">
            <a:extLst>
              <a:ext uri="{FF2B5EF4-FFF2-40B4-BE49-F238E27FC236}">
                <a16:creationId xmlns:a16="http://schemas.microsoft.com/office/drawing/2014/main" id="{23DD351E-7842-47FE-8377-C08CE901E6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661248" y="9247"/>
            <a:ext cx="1054879" cy="1059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Skupina 10">
            <a:extLst>
              <a:ext uri="{FF2B5EF4-FFF2-40B4-BE49-F238E27FC236}">
                <a16:creationId xmlns:a16="http://schemas.microsoft.com/office/drawing/2014/main" id="{1627261C-00DB-48DD-9F53-EC4EB5735B4E}"/>
              </a:ext>
            </a:extLst>
          </p:cNvPr>
          <p:cNvGrpSpPr/>
          <p:nvPr userDrawn="1"/>
        </p:nvGrpSpPr>
        <p:grpSpPr>
          <a:xfrm>
            <a:off x="188640" y="305971"/>
            <a:ext cx="1754460" cy="485812"/>
            <a:chOff x="3707904" y="411509"/>
            <a:chExt cx="1656184" cy="504057"/>
          </a:xfrm>
        </p:grpSpPr>
        <p:sp>
          <p:nvSpPr>
            <p:cNvPr id="10" name="Obdélník 9">
              <a:extLst>
                <a:ext uri="{FF2B5EF4-FFF2-40B4-BE49-F238E27FC236}">
                  <a16:creationId xmlns:a16="http://schemas.microsoft.com/office/drawing/2014/main" id="{5AB685CF-FEBF-453F-BB5B-A9F3DB24A0D2}"/>
                </a:ext>
              </a:extLst>
            </p:cNvPr>
            <p:cNvSpPr/>
            <p:nvPr userDrawn="1"/>
          </p:nvSpPr>
          <p:spPr>
            <a:xfrm>
              <a:off x="3707904" y="411509"/>
              <a:ext cx="1656184" cy="5040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1800"/>
            </a:p>
          </p:txBody>
        </p:sp>
        <p:graphicFrame>
          <p:nvGraphicFramePr>
            <p:cNvPr id="9" name="Object 4">
              <a:extLst>
                <a:ext uri="{FF2B5EF4-FFF2-40B4-BE49-F238E27FC236}">
                  <a16:creationId xmlns:a16="http://schemas.microsoft.com/office/drawing/2014/main" id="{7B518099-ADFB-469E-B802-BF9E35F75270}"/>
                </a:ext>
              </a:extLst>
            </p:cNvPr>
            <p:cNvGraphicFramePr>
              <a:graphicFrameLocks noChangeAspect="1"/>
            </p:cNvGraphicFramePr>
            <p:nvPr userDrawn="1">
              <p:extLst>
                <p:ext uri="{D42A27DB-BD31-4B8C-83A1-F6EECF244321}">
                  <p14:modId xmlns:p14="http://schemas.microsoft.com/office/powerpoint/2010/main" val="2528156830"/>
                </p:ext>
              </p:extLst>
            </p:nvPr>
          </p:nvGraphicFramePr>
          <p:xfrm>
            <a:off x="3923928" y="497567"/>
            <a:ext cx="1205570" cy="3351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0" name="Fotografie" r:id="rId16" imgW="6477904" imgH="1800476" progId="">
                    <p:embed/>
                  </p:oleObj>
                </mc:Choice>
                <mc:Fallback>
                  <p:oleObj name="Fotografie" r:id="rId16" imgW="6477904" imgH="1800476" progId="">
                    <p:embed/>
                    <p:pic>
                      <p:nvPicPr>
                        <p:cNvPr id="7" name="Object 4">
                          <a:extLst>
                            <a:ext uri="{FF2B5EF4-FFF2-40B4-BE49-F238E27FC236}">
                              <a16:creationId xmlns:a16="http://schemas.microsoft.com/office/drawing/2014/main" id="{923B233C-86AC-486C-ABBB-BE4D7E8E6C4B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23928" y="497567"/>
                          <a:ext cx="1205570" cy="3351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ingolf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gf.cz/" TargetMode="External"/><Relationship Id="rId2" Type="http://schemas.openxmlformats.org/officeDocument/2006/relationships/hyperlink" Target="http://www.golf.cz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hyperlink" Target="http://www.ingolf.cz/PBS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-171400" y="2931790"/>
            <a:ext cx="6694780" cy="1741289"/>
          </a:xfrm>
          <a:noFill/>
        </p:spPr>
        <p:txBody>
          <a:bodyPr>
            <a:normAutofit fontScale="90000"/>
          </a:bodyPr>
          <a:lstStyle/>
          <a:p>
            <a:pPr algn="r"/>
            <a: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/>
            </a:r>
            <a:b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Mezinárodní otevřené mistrovství ČR středních škol</a:t>
            </a:r>
            <a:b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PB STŘEDOŠKOLSKÝ POHÁR 2020</a:t>
            </a:r>
            <a:b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r>
              <a:rPr lang="cs-CZ" sz="2109" b="1" dirty="0">
                <a:solidFill>
                  <a:srgbClr val="FF0000"/>
                </a:solidFill>
                <a:latin typeface="Arial Narrow" pitchFamily="34" charset="0"/>
              </a:rPr>
              <a:t>14</a:t>
            </a:r>
            <a:r>
              <a:rPr lang="cs-CZ" sz="2109" b="1" dirty="0" smtClean="0">
                <a:solidFill>
                  <a:srgbClr val="FF0000"/>
                </a:solidFill>
                <a:latin typeface="Arial Narrow" pitchFamily="34" charset="0"/>
              </a:rPr>
              <a:t>. ročník</a:t>
            </a:r>
            <a:r>
              <a:rPr lang="cs-CZ" sz="2109" b="1" dirty="0">
                <a:solidFill>
                  <a:srgbClr val="FF0000"/>
                </a:solidFill>
                <a:latin typeface="Arial Narrow" pitchFamily="34" charset="0"/>
              </a:rPr>
              <a:t>, 23. září 2020</a:t>
            </a:r>
            <a: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/>
            </a:r>
            <a:b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r>
              <a:rPr lang="cs-CZ" sz="1600" b="1" dirty="0">
                <a:solidFill>
                  <a:srgbClr val="FF0000"/>
                </a:solidFill>
                <a:latin typeface="Arial Narrow" pitchFamily="34" charset="0"/>
              </a:rPr>
              <a:t>Prague City Golf Club Zbraslav</a:t>
            </a:r>
            <a: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/>
            </a:r>
            <a:b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r>
              <a:rPr lang="cs-CZ" sz="6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/>
            </a:r>
            <a:br>
              <a:rPr lang="cs-CZ" sz="6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endParaRPr lang="en-US" sz="1899" b="1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D86DDD68-C183-4333-AEBF-90A3FEFB71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129905" y="195486"/>
            <a:ext cx="803151" cy="7920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>
          <a:xfrm>
            <a:off x="5085184" y="1320869"/>
            <a:ext cx="1367881" cy="516464"/>
          </a:xfrm>
          <a:noFill/>
        </p:spPr>
        <p:txBody>
          <a:bodyPr/>
          <a:lstStyle/>
          <a:p>
            <a:pPr eaLnBrk="1" hangingPunct="1"/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Obsah</a:t>
            </a:r>
            <a:endParaRPr lang="en-US" sz="2531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81133" y="1837333"/>
            <a:ext cx="1728192" cy="2031925"/>
          </a:xfrm>
        </p:spPr>
        <p:txBody>
          <a:bodyPr/>
          <a:lstStyle/>
          <a:p>
            <a:pPr marL="125868" indent="0" algn="r">
              <a:lnSpc>
                <a:spcPct val="80000"/>
              </a:lnSpc>
              <a:buNone/>
            </a:pPr>
            <a:r>
              <a:rPr lang="cs-CZ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Představení projektu</a:t>
            </a:r>
            <a:endParaRPr lang="en-US" sz="1265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125868" indent="0" algn="r">
              <a:lnSpc>
                <a:spcPct val="80000"/>
              </a:lnSpc>
              <a:buNone/>
            </a:pPr>
            <a:r>
              <a:rPr lang="cs-CZ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Program</a:t>
            </a:r>
            <a:endParaRPr lang="en-US" sz="1265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125868" indent="0" algn="r">
              <a:lnSpc>
                <a:spcPct val="80000"/>
              </a:lnSpc>
              <a:buNone/>
            </a:pPr>
            <a:r>
              <a:rPr lang="cs-CZ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Propozice</a:t>
            </a:r>
          </a:p>
          <a:p>
            <a:pPr marL="125868" indent="0" algn="r">
              <a:lnSpc>
                <a:spcPct val="80000"/>
              </a:lnSpc>
              <a:buNone/>
            </a:pPr>
            <a:r>
              <a:rPr lang="cs-CZ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Záštita</a:t>
            </a:r>
          </a:p>
          <a:p>
            <a:pPr marL="125868" indent="0" algn="r">
              <a:lnSpc>
                <a:spcPct val="80000"/>
              </a:lnSpc>
              <a:buNone/>
            </a:pPr>
            <a:r>
              <a:rPr lang="cs-CZ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Program pro nehrající</a:t>
            </a:r>
          </a:p>
          <a:p>
            <a:pPr marL="125868" indent="0" algn="r">
              <a:lnSpc>
                <a:spcPct val="80000"/>
              </a:lnSpc>
              <a:buNone/>
            </a:pPr>
            <a:r>
              <a:rPr lang="cs-CZ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Ceny pro soutěžící</a:t>
            </a:r>
          </a:p>
          <a:p>
            <a:pPr marL="125868" indent="0" algn="r">
              <a:lnSpc>
                <a:spcPct val="80000"/>
              </a:lnSpc>
              <a:buNone/>
            </a:pPr>
            <a:r>
              <a:rPr lang="cs-CZ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Pořadatel</a:t>
            </a:r>
          </a:p>
          <a:p>
            <a:pPr marL="125868" indent="0" algn="r">
              <a:lnSpc>
                <a:spcPct val="80000"/>
              </a:lnSpc>
              <a:buNone/>
            </a:pPr>
            <a:r>
              <a:rPr lang="cs-CZ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Promotér</a:t>
            </a:r>
          </a:p>
          <a:p>
            <a:pPr marL="125868" indent="0" algn="r">
              <a:lnSpc>
                <a:spcPct val="80000"/>
              </a:lnSpc>
              <a:buNone/>
            </a:pPr>
            <a:r>
              <a:rPr lang="cs-CZ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Patron turnaje</a:t>
            </a:r>
          </a:p>
          <a:p>
            <a:pPr marL="125868" indent="0" algn="r">
              <a:lnSpc>
                <a:spcPct val="80000"/>
              </a:lnSpc>
              <a:buNone/>
            </a:pPr>
            <a:r>
              <a:rPr lang="cs-CZ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Místo konání</a:t>
            </a:r>
          </a:p>
          <a:p>
            <a:pPr marL="125868" indent="0" algn="r">
              <a:lnSpc>
                <a:spcPct val="80000"/>
              </a:lnSpc>
              <a:buNone/>
            </a:pPr>
            <a:endParaRPr lang="cs-CZ" sz="1265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3922135" y="4396339"/>
            <a:ext cx="1369286" cy="222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844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Oficiální plakát z roku 2016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776" y="1131590"/>
            <a:ext cx="2425165" cy="34323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2B8DB625-5774-4ED1-BC11-7ABD6908E0D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284984" y="195486"/>
            <a:ext cx="648072" cy="648071"/>
          </a:xfrm>
          <a:prstGeom prst="rect">
            <a:avLst/>
          </a:prstGeom>
        </p:spPr>
      </p:pic>
    </p:spTree>
  </p:cSld>
  <p:clrMapOvr>
    <a:masterClrMapping/>
  </p:clrMapOvr>
  <p:transition spd="med">
    <p:blinds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1683303" y="915566"/>
            <a:ext cx="3411760" cy="504056"/>
          </a:xfrm>
          <a:noFill/>
        </p:spPr>
        <p:txBody>
          <a:bodyPr/>
          <a:lstStyle/>
          <a:p>
            <a:pPr eaLnBrk="1" hangingPunct="1"/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Naše myšlenka</a:t>
            </a:r>
            <a:endParaRPr lang="en-US" sz="2531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219" name="Rectangle 7"/>
          <p:cNvSpPr>
            <a:spLocks/>
          </p:cNvSpPr>
          <p:nvPr/>
        </p:nvSpPr>
        <p:spPr bwMode="auto">
          <a:xfrm>
            <a:off x="300329" y="1468978"/>
            <a:ext cx="6264696" cy="304698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Rozhodující fáze pro vývoj mladého golfisty je mezi dvanáctým a osmnáctým rokem věku. </a:t>
            </a:r>
          </a:p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Těžiště výchovy, nalezení motivace a probuzení vášně pro eventuální kariéru v soutěžním golfu spočívá ve všech vyspělých golfových zemích na „středních školách“.</a:t>
            </a:r>
          </a:p>
          <a:p>
            <a:endParaRPr lang="cs-CZ" sz="12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sym typeface="Dax-Light" pitchFamily="50" charset="0"/>
            </a:endParaRPr>
          </a:p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V roce 2006 jsme založili PB Středoškolský pohár s cílem přispět k nastartování akceptace golfu na středních školách a druhých stupních základních škol. </a:t>
            </a:r>
          </a:p>
          <a:p>
            <a:endParaRPr lang="cs-CZ" sz="12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sym typeface="Dax-Light" pitchFamily="50" charset="0"/>
            </a:endParaRPr>
          </a:p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Každý rok oslovujeme všechny zřizovatele, ředitele a tělovýchovné pracovníky v ČR a tak posouváme golf do jejich povědomí jako normální sport vhodný pro individuální rozvoj jedince.</a:t>
            </a:r>
          </a:p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Všem školám v ČR a nyní již i v Evropě nabízíme možnost účasti se svými reprezentačními družstvy. </a:t>
            </a:r>
          </a:p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Školy tak mají důvod „podporovat“ své golfové programy nebo ve svém okolí, neb se chtějí zúčastnit a studenti reprezentovat.  </a:t>
            </a:r>
          </a:p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 </a:t>
            </a:r>
          </a:p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O správnosti naší cesty nás ujišťuje fakt, že Česká golfová federace hned od druhého ročníku zařadila naši akci na svůj </a:t>
            </a:r>
            <a:r>
              <a:rPr lang="cs-CZ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Oficiální kalendář turnajů ČGF </a:t>
            </a:r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a od 9. ročníku nám udělila titul </a:t>
            </a:r>
            <a:r>
              <a:rPr lang="cs-CZ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Mezinárodní mistrovství České republiky středních škol.</a:t>
            </a:r>
            <a:endParaRPr lang="cs-CZ" sz="105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sym typeface="Dax-Light" pitchFamily="50" charset="0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98447EB-1886-4790-8295-0A09BDA7C3C0}"/>
              </a:ext>
            </a:extLst>
          </p:cNvPr>
          <p:cNvSpPr>
            <a:spLocks/>
          </p:cNvSpPr>
          <p:nvPr/>
        </p:nvSpPr>
        <p:spPr bwMode="auto">
          <a:xfrm>
            <a:off x="300329" y="4572505"/>
            <a:ext cx="6177709" cy="47012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PhDr. Dana Čapková, Ph.D.			                       Ing. Alan Babický, MBA</a:t>
            </a:r>
          </a:p>
          <a:p>
            <a:endParaRPr lang="cs-CZ" sz="12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sym typeface="Dax-Light" pitchFamily="50" charset="0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E70D57A3-94A2-4912-9D5D-0E9DF2AC7B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284984" y="123478"/>
            <a:ext cx="648072" cy="64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751352"/>
      </p:ext>
    </p:extLst>
  </p:cSld>
  <p:clrMapOvr>
    <a:masterClrMapping/>
  </p:clrMapOvr>
  <p:transition spd="med">
    <p:blinds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1895465" y="989065"/>
            <a:ext cx="3411760" cy="857250"/>
          </a:xfrm>
          <a:noFill/>
        </p:spPr>
        <p:txBody>
          <a:bodyPr/>
          <a:lstStyle/>
          <a:p>
            <a:pPr eaLnBrk="1" hangingPunct="1"/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Tradice a kvalita sílí</a:t>
            </a:r>
            <a:endParaRPr lang="en-US" sz="2531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219" name="Rectangle 7"/>
          <p:cNvSpPr>
            <a:spLocks/>
          </p:cNvSpPr>
          <p:nvPr/>
        </p:nvSpPr>
        <p:spPr bwMode="auto">
          <a:xfrm>
            <a:off x="337184" y="1611770"/>
            <a:ext cx="2989131" cy="256736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Založeno v roce 2006</a:t>
            </a:r>
          </a:p>
          <a:p>
            <a:pPr>
              <a:spcBef>
                <a:spcPts val="475"/>
              </a:spcBef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Přes 1100 účastníků během prvních 13 ročníků</a:t>
            </a:r>
          </a:p>
          <a:p>
            <a:pPr>
              <a:spcBef>
                <a:spcPts val="475"/>
              </a:spcBef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Průměrný HCP nižší než 10</a:t>
            </a:r>
          </a:p>
          <a:p>
            <a:pPr>
              <a:spcBef>
                <a:spcPts val="475"/>
              </a:spcBef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Vítězné skóre 2019 bylo 9 pod par</a:t>
            </a:r>
          </a:p>
          <a:p>
            <a:pPr>
              <a:spcBef>
                <a:spcPts val="475"/>
              </a:spcBef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Průměrný počet účastníků cca 35 tříčlenných školních družstev doprovázených vedením školy, kapitánem a nezřídka rodiči </a:t>
            </a:r>
          </a:p>
          <a:p>
            <a:pPr>
              <a:spcBef>
                <a:spcPts val="475"/>
              </a:spcBef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Cca 30 VIP partnerů a hostů </a:t>
            </a:r>
          </a:p>
        </p:txBody>
      </p:sp>
      <p:pic>
        <p:nvPicPr>
          <p:cNvPr id="9220" name="Picture 9" descr="_D0V85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6315" y="1634982"/>
            <a:ext cx="3307840" cy="252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ovéPole 2"/>
          <p:cNvSpPr txBox="1"/>
          <p:nvPr/>
        </p:nvSpPr>
        <p:spPr>
          <a:xfrm>
            <a:off x="3876375" y="4136535"/>
            <a:ext cx="28761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Slavnostní nástup družstev za zvuku státní hymny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79B918DC-13FD-413B-94A8-5464A913808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284984" y="123478"/>
            <a:ext cx="648072" cy="648071"/>
          </a:xfrm>
          <a:prstGeom prst="rect">
            <a:avLst/>
          </a:prstGeom>
        </p:spPr>
      </p:pic>
    </p:spTree>
  </p:cSld>
  <p:clrMapOvr>
    <a:masterClrMapping/>
  </p:clrMapOvr>
  <p:transition spd="med">
    <p:blinds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48680" y="1337145"/>
            <a:ext cx="5949003" cy="897435"/>
          </a:xfrm>
        </p:spPr>
        <p:txBody>
          <a:bodyPr/>
          <a:lstStyle/>
          <a:p>
            <a:pPr eaLnBrk="1" hangingPunct="1"/>
            <a:r>
              <a:rPr lang="cs-CZ" sz="232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Záštita Českého olympijského výboru</a:t>
            </a:r>
          </a:p>
        </p:txBody>
      </p:sp>
      <p:sp>
        <p:nvSpPr>
          <p:cNvPr id="9" name="Rectangle 3"/>
          <p:cNvSpPr>
            <a:spLocks noGrp="1" noChangeArrowheads="1"/>
          </p:cNvSpPr>
          <p:nvPr/>
        </p:nvSpPr>
        <p:spPr>
          <a:xfrm>
            <a:off x="603434" y="2931790"/>
            <a:ext cx="5699321" cy="1063243"/>
          </a:xfrm>
          <a:prstGeom prst="rect">
            <a:avLst/>
          </a:prstGeom>
        </p:spPr>
        <p:txBody>
          <a:bodyPr/>
          <a:lstStyle>
            <a:lvl1pPr marL="3429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9pPr>
          </a:lstStyle>
          <a:p>
            <a:pPr marL="0" indent="0" eaLnBrk="1" hangingPunct="1">
              <a:lnSpc>
                <a:spcPct val="200000"/>
              </a:lnSpc>
              <a:buClr>
                <a:srgbClr val="CC0000"/>
              </a:buClr>
            </a:pPr>
            <a:endParaRPr lang="cs-CZ" sz="1055" b="1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 eaLnBrk="1" hangingPunct="1">
              <a:lnSpc>
                <a:spcPct val="200000"/>
              </a:lnSpc>
              <a:buClr>
                <a:srgbClr val="CC0000"/>
              </a:buClr>
            </a:pPr>
            <a:endParaRPr lang="cs-CZ" sz="1055" b="1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 eaLnBrk="1" hangingPunct="1">
              <a:lnSpc>
                <a:spcPct val="200000"/>
              </a:lnSpc>
              <a:buClr>
                <a:srgbClr val="CC0000"/>
              </a:buClr>
            </a:pPr>
            <a:r>
              <a:rPr lang="cs-CZ" sz="105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Dlouhodobou záštitu nad Mezinárodním mistrovstvím </a:t>
            </a:r>
          </a:p>
          <a:p>
            <a:pPr marL="0" indent="0" eaLnBrk="1" hangingPunct="1">
              <a:lnSpc>
                <a:spcPct val="200000"/>
              </a:lnSpc>
              <a:buClr>
                <a:srgbClr val="CC0000"/>
              </a:buClr>
            </a:pPr>
            <a:r>
              <a:rPr lang="cs-CZ" sz="105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České republiky středních škol drží od roku 2013 Český olympijský výbor. </a:t>
            </a:r>
            <a:endParaRPr lang="cs-CZ" sz="1055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11" name="Obrázek 10" descr="Olympic_rings_with_white_rims_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65761" y="2267967"/>
            <a:ext cx="2174669" cy="1055355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857BFC13-0C6B-4F27-BB4D-63BC11A9C07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284984" y="123478"/>
            <a:ext cx="648072" cy="64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353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74592" y="996692"/>
            <a:ext cx="6172200" cy="857250"/>
          </a:xfrm>
        </p:spPr>
        <p:txBody>
          <a:bodyPr/>
          <a:lstStyle/>
          <a:p>
            <a:pPr eaLnBrk="1" hangingPunct="1"/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Program dne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53136" y="2067694"/>
            <a:ext cx="2376264" cy="2952328"/>
          </a:xfrm>
          <a:ln>
            <a:miter lim="800000"/>
            <a:headEnd/>
            <a:tailEnd/>
          </a:ln>
        </p:spPr>
        <p:txBody>
          <a:bodyPr vert="horz" wrap="square" lIns="48220" tIns="24111" rIns="48220" bIns="24111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lnSpc>
                <a:spcPct val="80000"/>
              </a:lnSpc>
              <a:buClr>
                <a:srgbClr val="CC0000"/>
              </a:buClr>
              <a:buNone/>
              <a:defRPr/>
            </a:pPr>
            <a:endParaRPr lang="cs-CZ" sz="11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  <a:defRPr/>
            </a:pPr>
            <a:r>
              <a:rPr lang="cs-CZ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Registrace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  <a:defRPr/>
            </a:pPr>
            <a:endParaRPr lang="cs-CZ" sz="11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  <a:defRPr/>
            </a:pPr>
            <a:r>
              <a:rPr lang="cs-CZ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Slavnostní zahájení</a:t>
            </a: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- nástup školních družstev, státní hymna, </a:t>
            </a:r>
            <a:r>
              <a:rPr lang="cs-CZ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proslovy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  <a:defRPr/>
            </a:pPr>
            <a:endParaRPr lang="cs-CZ" sz="11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  <a:defRPr/>
            </a:pPr>
            <a:r>
              <a:rPr lang="cs-CZ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Slavnostní </a:t>
            </a:r>
            <a:r>
              <a:rPr lang="cs-CZ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odpal</a:t>
            </a: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Patrona soutěže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  <a:defRPr/>
            </a:pPr>
            <a:endParaRPr lang="cs-CZ" sz="11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  <a:defRPr/>
            </a:pPr>
            <a:r>
              <a:rPr lang="cs-CZ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Postupný start</a:t>
            </a: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účastníků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  <a:defRPr/>
            </a:pPr>
            <a:endParaRPr lang="cs-CZ" sz="11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  <a:defRPr/>
            </a:pP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Doprovodný </a:t>
            </a:r>
            <a:r>
              <a:rPr lang="cs-CZ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VIP turnaj partnerů, hostů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  <a:defRPr/>
            </a:pPr>
            <a:endParaRPr lang="cs-CZ" sz="11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  <a:defRPr/>
            </a:pP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Slavnostní </a:t>
            </a:r>
            <a:r>
              <a:rPr lang="cs-CZ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vyhlášení výsledků</a:t>
            </a:r>
            <a:endParaRPr lang="cs-CZ" sz="11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5" name="Obrázek 4" descr="IMG_1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7133" y="1560790"/>
            <a:ext cx="2384977" cy="1648171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37133" y="3208959"/>
            <a:ext cx="2468243" cy="28862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26789" tIns="26789" rIns="26789" bIns="26789" numCol="1" anchor="t" anchorCtr="0" compatLnSpc="1">
            <a:prstTxWarp prst="textNoShape">
              <a:avLst/>
            </a:prstTxWarp>
          </a:bodyPr>
          <a:lstStyle/>
          <a:p>
            <a:pPr defTabSz="48215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949" b="1" i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sym typeface="Dax-Light" pitchFamily="50" charset="0"/>
              </a:rPr>
              <a:t>Dominik  Hašek </a:t>
            </a:r>
            <a:endParaRPr lang="cs-CZ" sz="949" kern="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sym typeface="Dax-Light" pitchFamily="50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E6FA0384-AEB2-45D5-B578-262EC605E0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768" y="2931790"/>
            <a:ext cx="2472858" cy="1648171"/>
          </a:xfrm>
          <a:prstGeom prst="rect">
            <a:avLst/>
          </a:prstGeom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142AAE0C-174C-490C-86B7-45CC81FAA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5383" y="4563976"/>
            <a:ext cx="2468243" cy="28862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26789" tIns="26789" rIns="26789" bIns="26789" numCol="1" anchor="t" anchorCtr="0" compatLnSpc="1">
            <a:prstTxWarp prst="textNoShape">
              <a:avLst/>
            </a:prstTxWarp>
          </a:bodyPr>
          <a:lstStyle/>
          <a:p>
            <a:pPr defTabSz="48215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949" b="1" i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sym typeface="Dax-Light" pitchFamily="50" charset="0"/>
              </a:rPr>
              <a:t>Vladimír </a:t>
            </a:r>
            <a:r>
              <a:rPr lang="cs-CZ" sz="949" b="1" i="1" kern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sym typeface="Dax-Light" pitchFamily="50" charset="0"/>
              </a:rPr>
              <a:t>Šmicer</a:t>
            </a:r>
            <a:r>
              <a:rPr lang="cs-CZ" sz="949" b="1" i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sym typeface="Dax-Light" pitchFamily="50" charset="0"/>
              </a:rPr>
              <a:t> </a:t>
            </a:r>
            <a:endParaRPr lang="cs-CZ" sz="949" kern="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sym typeface="Dax-Light" pitchFamily="50" charset="0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3891389" y="2147130"/>
            <a:ext cx="76174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7:00</a:t>
            </a:r>
          </a:p>
          <a:p>
            <a:endParaRPr lang="cs-CZ" sz="12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8:15</a:t>
            </a:r>
          </a:p>
          <a:p>
            <a:endParaRPr lang="cs-CZ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r>
              <a:rPr lang="cs-CZ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8:55</a:t>
            </a:r>
          </a:p>
          <a:p>
            <a:endParaRPr lang="cs-CZ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r>
              <a:rPr lang="cs-CZ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9:00</a:t>
            </a:r>
            <a:endParaRPr lang="cs-CZ" sz="12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endParaRPr lang="cs-CZ" sz="12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10:00</a:t>
            </a:r>
          </a:p>
          <a:p>
            <a:endParaRPr lang="cs-CZ" sz="12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Cca 17:30</a:t>
            </a:r>
            <a:endParaRPr lang="cs-CZ" sz="1200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A82AD4B6-F070-4546-8BD6-479B0F55B7C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284984" y="123478"/>
            <a:ext cx="648072" cy="64807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02008" y="1146259"/>
            <a:ext cx="5518547" cy="897434"/>
          </a:xfrm>
        </p:spPr>
        <p:txBody>
          <a:bodyPr/>
          <a:lstStyle/>
          <a:p>
            <a:pPr eaLnBrk="1" hangingPunct="1"/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Soutěžní formát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8527" y="1845664"/>
            <a:ext cx="3042481" cy="2284538"/>
          </a:xfrm>
          <a:noFill/>
        </p:spPr>
        <p:txBody>
          <a:bodyPr>
            <a:normAutofit fontScale="40000" lnSpcReduction="20000"/>
          </a:bodyPr>
          <a:lstStyle/>
          <a:p>
            <a:pPr marL="0" indent="0"/>
            <a:endParaRPr lang="cs-CZ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Tříčlenná družstva - nejméně dva studenti z jedné školy</a:t>
            </a:r>
            <a:b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/>
            </a:r>
            <a:b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Hra „na rány“, započítávají se dva nejlepší výsledky družstva na jamce</a:t>
            </a:r>
            <a:b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</a:t>
            </a:r>
            <a:b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Postupný start</a:t>
            </a:r>
            <a:b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/>
            </a:r>
            <a:b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Povinné jednotné oblečení s logem školy</a:t>
            </a:r>
          </a:p>
          <a:p>
            <a:pPr marL="0" indent="0">
              <a:buNone/>
            </a:pPr>
            <a:endParaRPr lang="cs-CZ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Povinná účast na slavnostním zahájení s nástupem družstev a hymnou</a:t>
            </a:r>
          </a:p>
          <a:p>
            <a:pPr marL="0" indent="0"/>
            <a:endParaRPr lang="cs-CZ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/>
            <a:endParaRPr lang="cs-CZ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C141E7D-D433-41D6-9973-5DD348B88A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016" y="1851670"/>
            <a:ext cx="3106689" cy="2072138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891B00D7-6078-4819-AE7E-FFFF7D179E7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284984" y="195487"/>
            <a:ext cx="648072" cy="64807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89775" y="1275606"/>
            <a:ext cx="5518547" cy="897435"/>
          </a:xfrm>
        </p:spPr>
        <p:txBody>
          <a:bodyPr/>
          <a:lstStyle/>
          <a:p>
            <a:pPr eaLnBrk="1" hangingPunct="1"/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Program pro Partnery akce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9497" y="2283718"/>
            <a:ext cx="2651328" cy="2448272"/>
          </a:xfrm>
        </p:spPr>
        <p:txBody>
          <a:bodyPr>
            <a:normAutofit fontScale="25000" lnSpcReduction="20000"/>
          </a:bodyPr>
          <a:lstStyle/>
          <a:p>
            <a:pPr marL="0" indent="0" algn="r">
              <a:buClr>
                <a:srgbClr val="CC0000"/>
              </a:buClr>
              <a:buNone/>
            </a:pPr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Účast na slavnostním zahájení</a:t>
            </a:r>
          </a:p>
          <a:p>
            <a:pPr marL="0" indent="0" algn="r">
              <a:buClr>
                <a:srgbClr val="CC0000"/>
              </a:buClr>
              <a:buNone/>
            </a:pPr>
            <a:endParaRPr lang="cs-CZ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 algn="r">
              <a:buClr>
                <a:srgbClr val="CC0000"/>
              </a:buClr>
              <a:buNone/>
            </a:pPr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Snídaně a oběd</a:t>
            </a:r>
          </a:p>
          <a:p>
            <a:pPr marL="0" indent="0" algn="r">
              <a:buClr>
                <a:srgbClr val="CC0000"/>
              </a:buClr>
              <a:buNone/>
            </a:pPr>
            <a:endParaRPr lang="cs-CZ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 algn="r">
              <a:buClr>
                <a:srgbClr val="CC0000"/>
              </a:buClr>
              <a:buNone/>
            </a:pPr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Setkání, podpisy a fotografování s patronem turnaje</a:t>
            </a:r>
          </a:p>
          <a:p>
            <a:pPr marL="0" indent="0" algn="r">
              <a:buClr>
                <a:srgbClr val="CC0000"/>
              </a:buClr>
              <a:buNone/>
            </a:pPr>
            <a:endParaRPr lang="cs-CZ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 algn="r">
              <a:buClr>
                <a:srgbClr val="CC0000"/>
              </a:buClr>
              <a:buNone/>
            </a:pPr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VIP turnaj</a:t>
            </a:r>
          </a:p>
          <a:p>
            <a:pPr marL="0" indent="0" algn="r">
              <a:buClr>
                <a:srgbClr val="CC0000"/>
              </a:buClr>
              <a:buNone/>
            </a:pPr>
            <a:endParaRPr lang="cs-CZ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 algn="r">
              <a:buClr>
                <a:srgbClr val="CC0000"/>
              </a:buClr>
              <a:buNone/>
            </a:pPr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Golfová výuka</a:t>
            </a:r>
          </a:p>
          <a:p>
            <a:pPr marL="0" indent="0" algn="r">
              <a:buClr>
                <a:srgbClr val="CC0000"/>
              </a:buClr>
              <a:buNone/>
            </a:pPr>
            <a:endParaRPr lang="cs-CZ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 algn="r">
              <a:buClr>
                <a:srgbClr val="CC0000"/>
              </a:buClr>
              <a:buNone/>
            </a:pPr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Sekce s VIP občerstvením </a:t>
            </a:r>
          </a:p>
          <a:p>
            <a:pPr marL="0" indent="0" algn="r">
              <a:buClr>
                <a:srgbClr val="CC0000"/>
              </a:buClr>
              <a:buNone/>
            </a:pPr>
            <a:endParaRPr lang="cs-CZ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 algn="r">
              <a:buClr>
                <a:srgbClr val="CC0000"/>
              </a:buClr>
              <a:buNone/>
            </a:pPr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Možnost prezentace své značky/produktů během dne</a:t>
            </a:r>
          </a:p>
          <a:p>
            <a:pPr marL="0" indent="0" algn="r">
              <a:buClr>
                <a:srgbClr val="CC0000"/>
              </a:buClr>
              <a:buNone/>
            </a:pPr>
            <a:endParaRPr lang="cs-CZ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 algn="r">
              <a:buClr>
                <a:srgbClr val="CC0000"/>
              </a:buClr>
              <a:buNone/>
            </a:pPr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Účast na slavnostním zakončení s možností předávání trofejí, produktů a proslovu </a:t>
            </a:r>
          </a:p>
          <a:p>
            <a:pPr marL="0" indent="0" algn="r">
              <a:buClr>
                <a:srgbClr val="CC0000"/>
              </a:buClr>
              <a:buNone/>
            </a:pPr>
            <a:endParaRPr lang="cs-CZ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016" y="2074338"/>
            <a:ext cx="2967472" cy="2225603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EFFCDAD0-8CCA-4528-911C-9C91E16E288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284984" y="195487"/>
            <a:ext cx="648072" cy="64807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1112124"/>
            <a:ext cx="6172200" cy="857250"/>
          </a:xfrm>
        </p:spPr>
        <p:txBody>
          <a:bodyPr/>
          <a:lstStyle/>
          <a:p>
            <a:pPr eaLnBrk="1" hangingPunct="1"/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Trofeje a ceny pro soutěžící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8831" y="1750879"/>
            <a:ext cx="3526234" cy="1504573"/>
          </a:xfrm>
        </p:spPr>
        <p:txBody>
          <a:bodyPr>
            <a:normAutofit fontScale="85000" lnSpcReduction="10000"/>
          </a:bodyPr>
          <a:lstStyle/>
          <a:p>
            <a:pPr marL="0" indent="0">
              <a:buClr>
                <a:srgbClr val="CC0000"/>
              </a:buClr>
              <a:buNone/>
            </a:pPr>
            <a:endParaRPr lang="cs-CZ" sz="14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Clr>
                <a:srgbClr val="CC0000"/>
              </a:buClr>
              <a:buNone/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Putovní pohár pro vítězné družstvo</a:t>
            </a:r>
          </a:p>
          <a:p>
            <a:pPr marL="0" lvl="1" indent="0">
              <a:buClr>
                <a:srgbClr val="CC0000"/>
              </a:buClr>
              <a:buNone/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Pro první tři družstva poháry a zlaté, stříbrné a bronzové medaile</a:t>
            </a:r>
          </a:p>
          <a:p>
            <a:pPr marL="0" indent="0">
              <a:buClr>
                <a:srgbClr val="CC0000"/>
              </a:buClr>
              <a:buNone/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Trofej pro Nejlepší jednotlivce – muž, žena  </a:t>
            </a:r>
          </a:p>
          <a:p>
            <a:pPr marL="0" indent="0">
              <a:buClr>
                <a:srgbClr val="CC0000"/>
              </a:buClr>
              <a:buNone/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Věcné ceny od partnerů </a:t>
            </a:r>
          </a:p>
          <a:p>
            <a:pPr marL="0" indent="0">
              <a:buNone/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Obhájci trofeje neplatí startovné a další unikátní „speciality“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05065" y="1805229"/>
            <a:ext cx="2736303" cy="2736303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3C1CBA9B-C25F-47CF-A5BD-0CEE2DC2FF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841" y="3330013"/>
            <a:ext cx="1817723" cy="1211519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5FA50A34-3A19-4C9B-90F0-BD50E1CCB6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61" y="3330012"/>
            <a:ext cx="1796361" cy="1211519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03B76110-E5FF-465A-BCF5-0237BF34C04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284984" y="195487"/>
            <a:ext cx="648072" cy="6480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4984" y="890237"/>
            <a:ext cx="6584377" cy="857250"/>
          </a:xfrm>
        </p:spPr>
        <p:txBody>
          <a:bodyPr/>
          <a:lstStyle/>
          <a:p>
            <a:pPr eaLnBrk="1" hangingPunct="1"/>
            <a:r>
              <a:rPr lang="cs-CZ" sz="2531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Pořadatel - promotér</a:t>
            </a:r>
            <a:endParaRPr lang="cs-CZ" sz="2531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2655" y="1357289"/>
            <a:ext cx="3365459" cy="359072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cs-CZ" sz="2000" b="1" dirty="0"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2300" b="1" i="1" dirty="0">
                <a:latin typeface="Arial Narrow" pitchFamily="34" charset="0"/>
              </a:rPr>
              <a:t>INGOLF s.r.o. </a:t>
            </a:r>
          </a:p>
          <a:p>
            <a:pPr marL="0" indent="0">
              <a:buNone/>
            </a:pPr>
            <a:r>
              <a:rPr lang="cs-CZ" sz="2300" b="1" i="1" dirty="0">
                <a:latin typeface="Arial Narrow" pitchFamily="34" charset="0"/>
              </a:rPr>
              <a:t>Váš partner ve světě golfu</a:t>
            </a:r>
          </a:p>
          <a:p>
            <a:pPr marL="0" indent="0">
              <a:buNone/>
            </a:pPr>
            <a:r>
              <a:rPr lang="cs-CZ" sz="1400" dirty="0">
                <a:latin typeface="Arial Narrow" pitchFamily="34" charset="0"/>
              </a:rPr>
              <a:t>od roku 2006</a:t>
            </a:r>
          </a:p>
          <a:p>
            <a:pPr marL="0" indent="0">
              <a:buNone/>
            </a:pPr>
            <a:endParaRPr lang="cs-CZ" sz="1400" dirty="0"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1400" dirty="0">
                <a:latin typeface="Arial Narrow" pitchFamily="34" charset="0"/>
              </a:rPr>
              <a:t>Servisní a marketingová agentura poskytující komplexní služby v oblasti golfu. Oficiální agent International </a:t>
            </a:r>
            <a:r>
              <a:rPr lang="cs-CZ" sz="1400" dirty="0" err="1">
                <a:latin typeface="Arial Narrow" pitchFamily="34" charset="0"/>
              </a:rPr>
              <a:t>Sports</a:t>
            </a:r>
            <a:r>
              <a:rPr lang="cs-CZ" sz="1400" dirty="0">
                <a:latin typeface="Arial Narrow" pitchFamily="34" charset="0"/>
              </a:rPr>
              <a:t> Management. </a:t>
            </a:r>
          </a:p>
          <a:p>
            <a:pPr marL="0" indent="0">
              <a:buNone/>
            </a:pPr>
            <a:endParaRPr lang="cs-CZ" sz="1400" i="1" dirty="0"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1400" i="1" dirty="0">
                <a:latin typeface="Arial Narrow" pitchFamily="34" charset="0"/>
              </a:rPr>
              <a:t>Promotérská činnost:</a:t>
            </a:r>
          </a:p>
          <a:p>
            <a:pPr marL="0" indent="0">
              <a:buNone/>
            </a:pPr>
            <a:r>
              <a:rPr lang="cs-CZ" sz="1400" dirty="0">
                <a:latin typeface="Arial Narrow" pitchFamily="34" charset="0"/>
              </a:rPr>
              <a:t>Mezinárodní týden golfu, 5 ročníků, International </a:t>
            </a:r>
            <a:r>
              <a:rPr lang="cs-CZ" sz="1400" dirty="0" err="1">
                <a:latin typeface="Arial Narrow" pitchFamily="34" charset="0"/>
              </a:rPr>
              <a:t>GolfWeek</a:t>
            </a:r>
            <a:r>
              <a:rPr lang="cs-CZ" sz="1400" dirty="0">
                <a:latin typeface="Arial Narrow" pitchFamily="34" charset="0"/>
              </a:rPr>
              <a:t> China, 2 ročníky, PB Středoškolský pohár 14 ročníků, Mistrovství ČR v Extrémním golfu, 7 ročníků, Speciální semináře PGAC, Volvo Dny s Klárou Spilkovou a mnoho dalšího. </a:t>
            </a:r>
          </a:p>
          <a:p>
            <a:pPr marL="0" indent="0">
              <a:buNone/>
            </a:pPr>
            <a:endParaRPr lang="cs-CZ" sz="1400" dirty="0"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1400" dirty="0">
                <a:latin typeface="Arial Narrow" pitchFamily="34" charset="0"/>
              </a:rPr>
              <a:t>Přes 400 dalších golfových akcí dle zadání a potřeb klientů: turnaje, série, akademie, výlety do zahraničí a další.</a:t>
            </a:r>
          </a:p>
          <a:p>
            <a:pPr marL="0" indent="0">
              <a:buNone/>
            </a:pPr>
            <a:endParaRPr lang="cs-CZ" sz="1400" dirty="0"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1400" dirty="0">
                <a:latin typeface="Arial Narrow" pitchFamily="34" charset="0"/>
              </a:rPr>
              <a:t>Reference: KPMG, IBM, </a:t>
            </a:r>
            <a:r>
              <a:rPr lang="cs-CZ" sz="1400" dirty="0" err="1">
                <a:latin typeface="Arial Narrow" pitchFamily="34" charset="0"/>
              </a:rPr>
              <a:t>Raiffeisen</a:t>
            </a:r>
            <a:r>
              <a:rPr lang="cs-CZ" sz="1400" dirty="0">
                <a:latin typeface="Arial Narrow" pitchFamily="34" charset="0"/>
              </a:rPr>
              <a:t> bank, ČEZ, Deloitte, Eurotel, Budvar, ČPP, PGAC, SAP, Alcatel – </a:t>
            </a:r>
            <a:r>
              <a:rPr lang="cs-CZ" sz="1400" dirty="0" err="1">
                <a:latin typeface="Arial Narrow" pitchFamily="34" charset="0"/>
              </a:rPr>
              <a:t>Lucent</a:t>
            </a:r>
            <a:r>
              <a:rPr lang="cs-CZ" sz="1400" dirty="0">
                <a:latin typeface="Arial Narrow" pitchFamily="34" charset="0"/>
              </a:rPr>
              <a:t>, ČSOB, HVB, Tatrabanka, SWAN, Czech </a:t>
            </a:r>
            <a:r>
              <a:rPr lang="cs-CZ" sz="1400" dirty="0" err="1">
                <a:latin typeface="Arial Narrow" pitchFamily="34" charset="0"/>
              </a:rPr>
              <a:t>Tourism</a:t>
            </a:r>
            <a:r>
              <a:rPr lang="cs-CZ" sz="1400" dirty="0">
                <a:latin typeface="Arial Narrow" pitchFamily="34" charset="0"/>
              </a:rPr>
              <a:t>, Cisco Systems, SFM Group, Privat banka a další. </a:t>
            </a:r>
          </a:p>
          <a:p>
            <a:pPr marL="0" indent="0">
              <a:buNone/>
            </a:pPr>
            <a:endParaRPr lang="cs-CZ" sz="1400" dirty="0"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1400" dirty="0">
                <a:latin typeface="Arial Narrow" pitchFamily="34" charset="0"/>
              </a:rPr>
              <a:t>Více na </a:t>
            </a:r>
            <a:r>
              <a:rPr lang="cs-CZ" sz="1400" b="1" dirty="0">
                <a:latin typeface="Arial Narrow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www.ingolf.cz</a:t>
            </a:r>
            <a:endParaRPr lang="cs-CZ" sz="1400" b="1" dirty="0">
              <a:latin typeface="Arial Narrow" pitchFamily="34" charset="0"/>
            </a:endParaRPr>
          </a:p>
          <a:p>
            <a:pPr marL="0" indent="0">
              <a:buNone/>
            </a:pPr>
            <a:endParaRPr lang="cs-CZ" sz="14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</a:pPr>
            <a:endParaRPr lang="cs-CZ" sz="14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69177C3-4B4D-4A36-86D2-DA1C59F460E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115" y="1923678"/>
            <a:ext cx="2952328" cy="1900960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F049A31-ACF8-4B0B-9C70-7954E05A1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025" y="3824638"/>
            <a:ext cx="3024336" cy="580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sym typeface="Dax-Light" pitchFamily="50" charset="0"/>
              </a:rPr>
              <a:t>Alan Babický, společně s </a:t>
            </a:r>
            <a:r>
              <a:rPr kumimoji="0" lang="cs-CZ" sz="900" i="1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sym typeface="Dax-Light" pitchFamily="50" charset="0"/>
              </a:rPr>
              <a:t>čínským ministrem sportu Ti </a:t>
            </a:r>
            <a:r>
              <a:rPr kumimoji="0" lang="cs-CZ" sz="900" i="1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sym typeface="Dax-Light" pitchFamily="50" charset="0"/>
              </a:rPr>
              <a:t>Su</a:t>
            </a:r>
            <a:r>
              <a:rPr kumimoji="0" lang="cs-CZ" sz="900" i="1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sym typeface="Dax-Light" pitchFamily="50" charset="0"/>
              </a:rPr>
              <a:t> </a:t>
            </a:r>
            <a:r>
              <a:rPr kumimoji="0" lang="cs-CZ" sz="900" i="1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sym typeface="Dax-Light" pitchFamily="50" charset="0"/>
              </a:rPr>
              <a:t>Lianem</a:t>
            </a:r>
            <a:r>
              <a:rPr kumimoji="0" lang="cs-CZ" sz="900" i="1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sym typeface="Dax-Light" pitchFamily="50" charset="0"/>
              </a:rPr>
              <a:t>, Mirkem Topolánkem a dalšími VIP hosty slavnostně zahajuje International </a:t>
            </a:r>
            <a:r>
              <a:rPr kumimoji="0" lang="cs-CZ" sz="900" i="1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sym typeface="Dax-Light" pitchFamily="50" charset="0"/>
              </a:rPr>
              <a:t>GolfWeek</a:t>
            </a:r>
            <a:r>
              <a:rPr kumimoji="0" lang="cs-CZ" sz="900" i="1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sym typeface="Dax-Light" pitchFamily="50" charset="0"/>
              </a:rPr>
              <a:t> v </a:t>
            </a:r>
            <a:r>
              <a:rPr kumimoji="0" lang="cs-CZ" sz="900" i="1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sym typeface="Dax-Light" pitchFamily="50" charset="0"/>
              </a:rPr>
              <a:t>Shanghaji</a:t>
            </a:r>
            <a:r>
              <a:rPr kumimoji="0" lang="cs-CZ" sz="900" i="1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sym typeface="Dax-Light" pitchFamily="50" charset="0"/>
              </a:rPr>
              <a:t> 2015</a:t>
            </a:r>
            <a:endParaRPr kumimoji="0" lang="cs-CZ" sz="900" i="0" u="none" strike="noStrike" kern="0" cap="none" spc="0" normalizeH="0" baseline="0" noProof="0" dirty="0">
              <a:ln>
                <a:noFill/>
              </a:ln>
              <a:solidFill>
                <a:srgbClr val="60606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  <a:sym typeface="Dax-Light" pitchFamily="50" charset="0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754AEDA5-D06E-462F-863B-C67A710E115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284984" y="195487"/>
            <a:ext cx="648072" cy="64807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548680" y="991195"/>
            <a:ext cx="5518547" cy="897434"/>
          </a:xfrm>
        </p:spPr>
        <p:txBody>
          <a:bodyPr/>
          <a:lstStyle/>
          <a:p>
            <a:pPr eaLnBrk="1" hangingPunct="1"/>
            <a:r>
              <a:rPr lang="cs-CZ" sz="2531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Partner projektu </a:t>
            </a:r>
            <a:endParaRPr lang="en-US" sz="2531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60648" y="1707654"/>
            <a:ext cx="3960440" cy="3407470"/>
          </a:xfrm>
          <a:noFill/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Clr>
                <a:srgbClr val="CC0000"/>
              </a:buClr>
              <a:buNone/>
            </a:pPr>
            <a:r>
              <a:rPr lang="cs-CZ" sz="1687" b="1" dirty="0">
                <a:latin typeface="Arial Narrow" pitchFamily="34" charset="0"/>
              </a:rPr>
              <a:t>ART ECON – Střední škola a vyšší odborná škola Praha, s.r.o.</a:t>
            </a:r>
            <a:endParaRPr lang="cs-CZ" sz="1687" dirty="0"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</a:pPr>
            <a:endParaRPr lang="cs-CZ" sz="1055" dirty="0"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</a:pPr>
            <a:endParaRPr lang="cs-CZ" sz="1055" dirty="0"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</a:pPr>
            <a:r>
              <a:rPr lang="cs-CZ" sz="1100" b="1" dirty="0">
                <a:latin typeface="Arial Narrow" panose="020B0606020202030204" pitchFamily="34" charset="0"/>
              </a:rPr>
              <a:t> </a:t>
            </a:r>
            <a:r>
              <a:rPr lang="cs-CZ" sz="1000" b="1" dirty="0">
                <a:latin typeface="Arial Narrow" panose="020B0606020202030204" pitchFamily="34" charset="0"/>
              </a:rPr>
              <a:t>Dne 1. 9. 2019 došlo ke sloučení dvou středních odborných škol zřizovatele IF Holding, a. s.</a:t>
            </a:r>
            <a:r>
              <a:rPr lang="cs-CZ" sz="1000" dirty="0">
                <a:latin typeface="Arial Narrow" panose="020B0606020202030204" pitchFamily="34" charset="0"/>
              </a:rPr>
              <a:t> a to PB – Vyšší odborné školy a Střední školy managementu, s. r. o. a ART ECON – Střední školy pobočky Praha.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</a:pPr>
            <a:endParaRPr lang="cs-CZ" sz="1000" dirty="0">
              <a:latin typeface="Arial Narrow" panose="020B0606020202030204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</a:pPr>
            <a:r>
              <a:rPr lang="cs-CZ" sz="1000" dirty="0" smtClean="0">
                <a:latin typeface="Arial Narrow" panose="020B0606020202030204" pitchFamily="34" charset="0"/>
              </a:rPr>
              <a:t> Tento </a:t>
            </a:r>
            <a:r>
              <a:rPr lang="cs-CZ" sz="1000" dirty="0">
                <a:latin typeface="Arial Narrow" panose="020B0606020202030204" pitchFamily="34" charset="0"/>
              </a:rPr>
              <a:t>dlouhotrvající záměr byl realizován s cílem vytvořit velkou, silnou a prestižní školu s kvalitním zázemím a silnou organizační strukturou. Nově tak vznikla škola </a:t>
            </a:r>
            <a:r>
              <a:rPr lang="cs-CZ" sz="1000" b="1" dirty="0">
                <a:latin typeface="Arial Narrow" panose="020B0606020202030204" pitchFamily="34" charset="0"/>
              </a:rPr>
              <a:t>ART ECON – Střední škola a vyšší odborná škola Praha, s.r.o.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</a:pPr>
            <a:endParaRPr lang="cs-CZ" sz="1000" b="1" dirty="0">
              <a:latin typeface="Arial Narrow" panose="020B0606020202030204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</a:pPr>
            <a:r>
              <a:rPr lang="cs-CZ" sz="1000" dirty="0" smtClean="0">
                <a:latin typeface="Arial Narrow" pitchFamily="34" charset="0"/>
              </a:rPr>
              <a:t> V </a:t>
            </a:r>
            <a:r>
              <a:rPr lang="cs-CZ" sz="1000" dirty="0">
                <a:latin typeface="Arial Narrow" pitchFamily="34" charset="0"/>
              </a:rPr>
              <a:t>roce 2005 </a:t>
            </a:r>
            <a:r>
              <a:rPr lang="cs-CZ" sz="1000" dirty="0" smtClean="0">
                <a:latin typeface="Arial Narrow" pitchFamily="34" charset="0"/>
              </a:rPr>
              <a:t>škola otevřela </a:t>
            </a:r>
            <a:r>
              <a:rPr lang="cs-CZ" sz="1000" dirty="0">
                <a:latin typeface="Arial Narrow" pitchFamily="34" charset="0"/>
              </a:rPr>
              <a:t>pod vedením </a:t>
            </a:r>
            <a:r>
              <a:rPr lang="cs-CZ" sz="1000" dirty="0" smtClean="0">
                <a:latin typeface="Arial Narrow" pitchFamily="34" charset="0"/>
              </a:rPr>
              <a:t>Alana  </a:t>
            </a:r>
            <a:r>
              <a:rPr lang="cs-CZ" sz="1000" dirty="0">
                <a:latin typeface="Arial Narrow" pitchFamily="34" charset="0"/>
              </a:rPr>
              <a:t>Babického první třídu s  rozšířeným sportovním vyučováním zaměřeným na golf v ČR.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</a:pPr>
            <a:endParaRPr lang="cs-CZ" sz="1000" dirty="0"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</a:pPr>
            <a:r>
              <a:rPr lang="cs-CZ" sz="1000" dirty="0" smtClean="0">
                <a:latin typeface="Arial Narrow" pitchFamily="34" charset="0"/>
              </a:rPr>
              <a:t> Nabízí </a:t>
            </a:r>
            <a:r>
              <a:rPr lang="cs-CZ" sz="1000" dirty="0">
                <a:latin typeface="Arial Narrow" pitchFamily="34" charset="0"/>
              </a:rPr>
              <a:t>možnost propojení kvalitního </a:t>
            </a:r>
            <a:r>
              <a:rPr lang="cs-CZ" sz="1000" dirty="0" smtClean="0">
                <a:latin typeface="Arial Narrow" pitchFamily="34" charset="0"/>
              </a:rPr>
              <a:t>manažerského, ekonomického a uměleckého vzdělání </a:t>
            </a:r>
            <a:r>
              <a:rPr lang="cs-CZ" sz="1000" dirty="0">
                <a:latin typeface="Arial Narrow" pitchFamily="34" charset="0"/>
              </a:rPr>
              <a:t>s rozšířenou výukou golfu.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</a:pPr>
            <a:endParaRPr lang="cs-CZ" sz="1000" dirty="0"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</a:pPr>
            <a:r>
              <a:rPr lang="cs-CZ" sz="1000" dirty="0">
                <a:latin typeface="Arial Narrow" pitchFamily="34" charset="0"/>
              </a:rPr>
              <a:t> </a:t>
            </a:r>
            <a:r>
              <a:rPr lang="cs-CZ" sz="1000" dirty="0" smtClean="0">
                <a:latin typeface="Arial Narrow" pitchFamily="34" charset="0"/>
              </a:rPr>
              <a:t>Škola poskytuje individuální </a:t>
            </a:r>
            <a:r>
              <a:rPr lang="cs-CZ" sz="1000" dirty="0">
                <a:latin typeface="Arial Narrow" pitchFamily="34" charset="0"/>
              </a:rPr>
              <a:t>přístup ke sportovně nadané mládeži.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</a:pPr>
            <a:endParaRPr lang="cs-CZ" sz="1000" dirty="0"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</a:pPr>
            <a:endParaRPr lang="cs-CZ" sz="1055" b="1" dirty="0" smtClean="0"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</a:pPr>
            <a:r>
              <a:rPr lang="cs-CZ" sz="1055" b="1" dirty="0" smtClean="0">
                <a:latin typeface="Arial Narrow" pitchFamily="34" charset="0"/>
              </a:rPr>
              <a:t>www.artecon.cz</a:t>
            </a:r>
            <a:endParaRPr lang="cs-CZ" sz="1055" b="1" dirty="0"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</a:pPr>
            <a:endParaRPr lang="cs-CZ" sz="1055" b="1" dirty="0"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</a:pPr>
            <a:r>
              <a:rPr lang="cs-CZ" sz="1055" b="1" dirty="0">
                <a:latin typeface="Arial Narrow" pitchFamily="34" charset="0"/>
              </a:rPr>
              <a:t>                   	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4801326" y="1888629"/>
            <a:ext cx="1519442" cy="25441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cs-CZ" sz="949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088" y="1694434"/>
            <a:ext cx="2376518" cy="1497206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088" y="3291830"/>
            <a:ext cx="2376518" cy="1585118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B35C9CB7-3EA4-46CA-A335-28AAB907930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284984" y="195487"/>
            <a:ext cx="648072" cy="648071"/>
          </a:xfrm>
          <a:prstGeom prst="rect">
            <a:avLst/>
          </a:prstGeom>
        </p:spPr>
      </p:pic>
    </p:spTree>
  </p:cSld>
  <p:clrMapOvr>
    <a:masterClrMapping/>
  </p:clrMapOvr>
  <p:transition spd="med">
    <p:blinds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5394" y="987574"/>
            <a:ext cx="6172200" cy="857250"/>
          </a:xfrm>
        </p:spPr>
        <p:txBody>
          <a:bodyPr/>
          <a:lstStyle/>
          <a:p>
            <a:pPr eaLnBrk="1" hangingPunct="1"/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Patroni turnaje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5394" y="1391371"/>
            <a:ext cx="3776086" cy="35124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9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2006 - 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Lucie Borhyová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, TV moderátorka</a:t>
            </a:r>
          </a:p>
          <a:p>
            <a:pPr marL="0" indent="0">
              <a:buNone/>
            </a:pPr>
            <a:endParaRPr lang="cs-CZ" sz="9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2007, 08, 09 -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Kateřina Neumannová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, lyžařka, olympijská vítězka z OH </a:t>
            </a:r>
            <a:r>
              <a:rPr lang="cs-CZ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Torino</a:t>
            </a:r>
            <a:endParaRPr lang="cs-CZ" sz="9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</a:pPr>
            <a:endParaRPr lang="cs-CZ" sz="9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2010 a 2011 -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Klára Spilková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, bývala účastnice PB Středoškolského poháru a vítězka na </a:t>
            </a:r>
            <a:r>
              <a:rPr lang="cs-CZ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Ladies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</a:t>
            </a:r>
            <a:r>
              <a:rPr lang="cs-CZ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European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Tour</a:t>
            </a:r>
          </a:p>
          <a:p>
            <a:pPr marL="0" indent="0">
              <a:buNone/>
            </a:pPr>
            <a:endParaRPr lang="cs-CZ" sz="9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2012 a 2013 - 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Dominik Hašek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, vítěz </a:t>
            </a:r>
            <a:r>
              <a:rPr lang="cs-CZ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Stanleyova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poháru, Mistr světa v hokeji  a olympijský vítěz z OH v Naganu</a:t>
            </a:r>
          </a:p>
          <a:p>
            <a:pPr marL="0" indent="0">
              <a:buNone/>
            </a:pPr>
            <a:endParaRPr lang="cs-CZ" sz="9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2014, 2015 a 2016 - 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Roman Šebrle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, olympijský vítěz a vášnivý golfista   </a:t>
            </a:r>
          </a:p>
          <a:p>
            <a:pPr marL="0" indent="0">
              <a:buNone/>
            </a:pPr>
            <a:endParaRPr lang="cs-CZ" sz="9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2017 - 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Vladimír </a:t>
            </a:r>
            <a:r>
              <a:rPr lang="cs-CZ" sz="9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Šmicer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, 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vítěz všech tří hlavních klubových soutěží ve světovém fotbale</a:t>
            </a:r>
          </a:p>
          <a:p>
            <a:pPr marL="0" indent="0">
              <a:buNone/>
            </a:pPr>
            <a:endParaRPr lang="cs-CZ" sz="9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2018 -  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David </a:t>
            </a:r>
            <a:r>
              <a:rPr lang="cs-CZ" sz="9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Suchařípa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, 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povoláním herec, duší golfista a </a:t>
            </a:r>
            <a:r>
              <a:rPr lang="cs-CZ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golfcirkusák</a:t>
            </a:r>
            <a:endParaRPr lang="cs-CZ" sz="9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</a:pPr>
            <a:endParaRPr lang="cs-CZ" sz="9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2019 - 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Dušan Salfický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, Mistr světa v hokeji, vášnivý golfista</a:t>
            </a:r>
          </a:p>
          <a:p>
            <a:pPr marL="0" indent="0">
              <a:buNone/>
            </a:pPr>
            <a:endParaRPr lang="cs-CZ" sz="9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2020 - 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Marta Jandová, 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začínající golfistka – zazpívá hymnu a odpálí slavnostní odpal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964726" y="4039969"/>
            <a:ext cx="2468243" cy="28862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26789" tIns="26789" rIns="26789" bIns="26789" numCol="1" anchor="t" anchorCtr="0" compatLnSpc="1">
            <a:prstTxWarp prst="textNoShape">
              <a:avLst/>
            </a:prstTxWarp>
          </a:bodyPr>
          <a:lstStyle/>
          <a:p>
            <a:pPr defTabSz="48215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949" b="1" i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sym typeface="Dax-Light" pitchFamily="50" charset="0"/>
              </a:rPr>
              <a:t>Roman Šebrle zahajuje 10. ročník MMČR středoškolských družstev 2016</a:t>
            </a:r>
            <a:endParaRPr lang="cs-CZ" sz="949" kern="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sym typeface="Dax-Light" pitchFamily="50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265" y="2255238"/>
            <a:ext cx="2677095" cy="1784731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53A83087-606B-4F99-B526-C31E5161D9D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284984" y="195487"/>
            <a:ext cx="648072" cy="64807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81136" y="994420"/>
            <a:ext cx="6172200" cy="857250"/>
          </a:xfrm>
        </p:spPr>
        <p:txBody>
          <a:bodyPr/>
          <a:lstStyle/>
          <a:p>
            <a:pPr algn="ctr" eaLnBrk="1" hangingPunct="1"/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Místo konání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720" y="4155926"/>
            <a:ext cx="5136956" cy="531083"/>
          </a:xfrm>
        </p:spPr>
        <p:txBody>
          <a:bodyPr>
            <a:normAutofit/>
          </a:bodyPr>
          <a:lstStyle/>
          <a:p>
            <a:pPr marL="0" indent="0" algn="ctr">
              <a:buClr>
                <a:srgbClr val="CC0000"/>
              </a:buClr>
              <a:buNone/>
            </a:pPr>
            <a:r>
              <a:rPr lang="cs-CZ" sz="23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Prague City Golf Club Zbraslav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AAFA26E-F22E-4FA3-8E3D-E3AD4223EA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434" y="1581466"/>
            <a:ext cx="3863132" cy="2574460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8E106821-DF93-4539-8F0B-170F753C5D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284984" y="195487"/>
            <a:ext cx="648072" cy="64807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16525" y="1203598"/>
            <a:ext cx="6024949" cy="897435"/>
          </a:xfrm>
        </p:spPr>
        <p:txBody>
          <a:bodyPr/>
          <a:lstStyle/>
          <a:p>
            <a:pPr eaLnBrk="1" hangingPunct="1"/>
            <a: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MMČR středních škol</a:t>
            </a:r>
            <a:b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Marketingová spolupráce - cílové skupiny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504728" y="1851670"/>
            <a:ext cx="5848544" cy="268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cs-CZ" sz="1055" b="1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algn="ctr"/>
            <a:r>
              <a:rPr lang="cs-CZ" sz="105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Hlavní cílová skupina 1: děti a </a:t>
            </a:r>
            <a:r>
              <a:rPr lang="en-US" sz="105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j</a:t>
            </a:r>
            <a:r>
              <a:rPr lang="cs-CZ" sz="1055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unioři</a:t>
            </a:r>
            <a:r>
              <a:rPr lang="cs-CZ" sz="105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ve věku 12-19 let</a:t>
            </a:r>
            <a:endParaRPr lang="en-US" sz="1055" b="1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algn="ctr"/>
            <a:r>
              <a:rPr lang="cs-CZ" sz="105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Studenti středních škol a žáci vyšších tříd víceletých gymnázií atd. Zasaženi jsou nejen golfisté, ale i nehrající spolužáci – jednak v informační kampani a jednak „během“ soutěžního období, kdy minimálně přímí třídní spolužáci žijí výkonem „svého“ družstva. </a:t>
            </a:r>
          </a:p>
          <a:p>
            <a:pPr algn="ctr"/>
            <a:r>
              <a:rPr lang="cs-CZ" sz="105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V každé základní škole v ČR se objeví plakát akce s dominantním logem hlavních partnerů. </a:t>
            </a:r>
          </a:p>
          <a:p>
            <a:pPr algn="ctr"/>
            <a:endParaRPr lang="cs-CZ" sz="1055" b="1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algn="ctr"/>
            <a:r>
              <a:rPr lang="cs-CZ" sz="105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Hlavní cílová skupina 2: vedení škol a rodiče </a:t>
            </a:r>
            <a:endParaRPr lang="en-US" sz="1055" b="1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algn="ctr"/>
            <a:r>
              <a:rPr lang="cs-CZ" sz="105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Družstvo reprezentující svou školu je vždy doprovázeno někým z vedení školy. Každého účastníka (130) obvykle doprovází jeden z rodičů. Tito dospělí tráví celý den „bezcílně“ v okolí klubovny – možnost využití pro prezentaci adekvátních produktů či služeb</a:t>
            </a:r>
            <a:r>
              <a:rPr lang="en-US" sz="105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.</a:t>
            </a:r>
            <a:endParaRPr lang="cs-CZ" sz="1055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algn="ctr"/>
            <a:r>
              <a:rPr lang="cs-CZ" sz="105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V každé základní škole v ČR se objeví plakát akce s dominantním logem hlavních partnerů.  </a:t>
            </a:r>
          </a:p>
          <a:p>
            <a:pPr algn="ctr"/>
            <a:endParaRPr lang="cs-CZ" sz="1055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algn="ctr"/>
            <a:r>
              <a:rPr lang="cs-CZ" sz="105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Celkový zásah: </a:t>
            </a:r>
            <a:r>
              <a:rPr lang="en-US" sz="105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g</a:t>
            </a:r>
            <a:r>
              <a:rPr lang="cs-CZ" sz="1055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olfisté</a:t>
            </a:r>
            <a:r>
              <a:rPr lang="cs-CZ" sz="105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, příznivci golfu a sportovní fanoušci</a:t>
            </a:r>
          </a:p>
          <a:p>
            <a:pPr algn="ctr"/>
            <a:r>
              <a:rPr lang="cs-CZ" sz="105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Akce se řadí mezi 3 nejdůležitější juniorské akce roku, akce z Oficiálního kalendáře turnajů České golfové federace, účastní se všichni reprezentanti, akce je tradičně hustě pokryta i </a:t>
            </a:r>
            <a:r>
              <a:rPr lang="cs-CZ" sz="105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nepartnerskými</a:t>
            </a:r>
            <a:r>
              <a:rPr lang="cs-CZ" sz="105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a volnočasovými médii</a:t>
            </a:r>
            <a:r>
              <a:rPr lang="en-US" sz="105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.</a:t>
            </a:r>
            <a:endParaRPr lang="cs-CZ" sz="1055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747DC236-9846-42E0-A978-AAD49D6539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284984" y="195487"/>
            <a:ext cx="648072" cy="64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673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69725" y="810219"/>
            <a:ext cx="5518547" cy="89743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Marketingová spolupráce:</a:t>
            </a:r>
            <a:b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Hlavní partner</a:t>
            </a:r>
            <a:b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Nabídka komponentů plnění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35181" y="1923678"/>
            <a:ext cx="6187637" cy="270916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8220" tIns="24111" rIns="48220" bIns="24111" numCol="1" anchor="t" anchorCtr="0" compatLnSpc="1">
            <a:prstTxWarp prst="textNoShape">
              <a:avLst/>
            </a:prstTxWarp>
          </a:bodyPr>
          <a:lstStyle/>
          <a:p>
            <a:pPr algn="r">
              <a:buClr>
                <a:srgbClr val="CC0000"/>
              </a:buClr>
              <a:defRPr/>
            </a:pPr>
            <a:endParaRPr lang="cs-CZ" sz="1055" kern="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algn="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  Prezentace na plakátech ve všech středních a základních školách v ČR</a:t>
            </a:r>
          </a:p>
          <a:p>
            <a:pPr algn="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Prezentace ve zvacím dopise rozeslaném centrálně všem školách v ČR</a:t>
            </a:r>
          </a:p>
          <a:p>
            <a:pPr algn="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  Možnost nominace 1 středoškolského družstva (škol) přímo do hlavní soutěže až 8 míst ve VIP turnaji pro Partnery akce až 4 místa ve VIP golfové akademii – Den na golfu s pro Alanem Babickým</a:t>
            </a:r>
          </a:p>
          <a:p>
            <a:pPr algn="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  Prezentace v televizním programu na Golf </a:t>
            </a:r>
            <a:r>
              <a:rPr lang="cs-CZ" sz="1055" kern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Channel</a:t>
            </a: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CZ věnovanému MMČR družstev</a:t>
            </a:r>
          </a:p>
          <a:p>
            <a:pPr algn="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  Prezentace partnera při prezentaci akce na hlavních webech:  </a:t>
            </a: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www.golf.cz</a:t>
            </a: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, </a:t>
            </a: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www.cgf.cz</a:t>
            </a: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a dalších</a:t>
            </a:r>
          </a:p>
          <a:p>
            <a:pPr algn="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  Zmínka v Tiskových zprávách před akcí a po akci  (včetně vzkazu Hlavního partnera)</a:t>
            </a:r>
          </a:p>
          <a:p>
            <a:pPr algn="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  Předání cen vítězům při závěrečném ceremoniálu</a:t>
            </a:r>
          </a:p>
          <a:p>
            <a:pPr algn="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  4  ks bannerů na exponovaných pozicích hřiště (jamka č. 9, 18)</a:t>
            </a:r>
          </a:p>
          <a:p>
            <a:pPr algn="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  Umístění loga v sekci Partneři akce na </a:t>
            </a: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www.ingolf.cz</a:t>
            </a:r>
            <a:r>
              <a:rPr lang="en-US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/PBSSP</a:t>
            </a: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a</a:t>
            </a:r>
            <a:r>
              <a:rPr lang="en-US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www.</a:t>
            </a:r>
            <a:r>
              <a:rPr lang="cs-CZ" sz="1055" kern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artecon</a:t>
            </a:r>
            <a:r>
              <a:rPr lang="en-US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.</a:t>
            </a:r>
            <a:r>
              <a:rPr lang="en-US" sz="1055" kern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cz</a:t>
            </a:r>
            <a:r>
              <a:rPr lang="en-US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/golf</a:t>
            </a: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</a:t>
            </a:r>
          </a:p>
          <a:p>
            <a:pPr algn="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  Prezentace ve všech partnerských médiích</a:t>
            </a:r>
          </a:p>
          <a:p>
            <a:pPr algn="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  Možnost oslovit účastníky speciální nabídkou v uvítacím balíčku </a:t>
            </a:r>
          </a:p>
          <a:p>
            <a:pPr algn="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  Další benefity dle dohody s respektem k tradicím sportu a vlastní akce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91CDDCA-5F34-47AC-B70F-25C9B9F360F9}"/>
              </a:ext>
            </a:extLst>
          </p:cNvPr>
          <p:cNvSpPr txBox="1">
            <a:spLocks noChangeArrowheads="1"/>
          </p:cNvSpPr>
          <p:nvPr/>
        </p:nvSpPr>
        <p:spPr>
          <a:xfrm>
            <a:off x="669725" y="4299942"/>
            <a:ext cx="5518547" cy="89743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cs-CZ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Cena Hlavního partnerství je 50 000 Kč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E3242C5F-6CCB-4D99-9048-65D5D763F738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284984" y="195487"/>
            <a:ext cx="648072" cy="64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281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188640" y="1059582"/>
            <a:ext cx="6314764" cy="490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26789" tIns="26789" rIns="26789" bIns="26789"/>
          <a:lstStyle/>
          <a:p>
            <a:pPr algn="ctr">
              <a:defRPr/>
            </a:pPr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  <a:sym typeface="Dax-Light" pitchFamily="50" charset="0"/>
              </a:rPr>
              <a:t>Ať žije ročník 2020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38663" y="1605586"/>
            <a:ext cx="3030497" cy="303049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10809" y="4659982"/>
            <a:ext cx="2286203" cy="2546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5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Plakát s podpisy účastníků v roce 2016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3BF2A21E-3BB3-4829-BBE0-14016E9CE2E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284984" y="195487"/>
            <a:ext cx="648072" cy="6480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1"/>
          <p:cNvSpPr>
            <a:spLocks noGrp="1" noChangeArrowheads="1"/>
          </p:cNvSpPr>
          <p:nvPr>
            <p:ph idx="1"/>
          </p:nvPr>
        </p:nvSpPr>
        <p:spPr>
          <a:xfrm>
            <a:off x="4149080" y="3277128"/>
            <a:ext cx="2316417" cy="186853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cs-CZ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INGOLF s.</a:t>
            </a:r>
            <a:r>
              <a:rPr lang="cs-CZ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r.o</a:t>
            </a:r>
            <a:endParaRPr lang="cs-CZ" sz="14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 algn="r">
              <a:buNone/>
            </a:pPr>
            <a:r>
              <a:rPr lang="cs-CZ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Jablonského 333/3</a:t>
            </a:r>
          </a:p>
          <a:p>
            <a:pPr marL="0" indent="0" algn="r">
              <a:buNone/>
            </a:pPr>
            <a:r>
              <a:rPr lang="cs-CZ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170 00 Praha 7</a:t>
            </a:r>
          </a:p>
          <a:p>
            <a:pPr marL="0" indent="0" algn="r">
              <a:buNone/>
            </a:pPr>
            <a:endParaRPr lang="cs-CZ" sz="14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 algn="r">
              <a:buNone/>
            </a:pPr>
            <a:r>
              <a:rPr lang="cs-CZ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I</a:t>
            </a:r>
            <a:r>
              <a:rPr lang="cs-CZ" sz="1400" b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ng</a:t>
            </a:r>
            <a:r>
              <a:rPr lang="cs-CZ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. Alan Babický, MBA</a:t>
            </a:r>
          </a:p>
          <a:p>
            <a:pPr marL="0" indent="0" algn="r">
              <a:buNone/>
            </a:pPr>
            <a:r>
              <a:rPr lang="cs-CZ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ababicky</a:t>
            </a:r>
            <a:r>
              <a:rPr lang="cs-CZ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@</a:t>
            </a:r>
            <a:r>
              <a:rPr lang="cs-CZ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ingolf.cz</a:t>
            </a:r>
            <a:endParaRPr lang="cs-CZ" sz="14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D04A6B98-EB87-41DD-AB27-F1411B0D789A}"/>
              </a:ext>
            </a:extLst>
          </p:cNvPr>
          <p:cNvSpPr txBox="1">
            <a:spLocks noChangeArrowheads="1"/>
          </p:cNvSpPr>
          <p:nvPr/>
        </p:nvSpPr>
        <p:spPr>
          <a:xfrm>
            <a:off x="188640" y="1379336"/>
            <a:ext cx="6276857" cy="1868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891" indent="-342891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9143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cs-CZ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Akce je spolufinancována Magistrátem hlavního města Prahy.</a:t>
            </a:r>
          </a:p>
          <a:p>
            <a:pPr marL="0" indent="0">
              <a:buFont typeface="Arial" pitchFamily="34" charset="0"/>
              <a:buNone/>
            </a:pPr>
            <a:endParaRPr lang="cs-CZ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cs-CZ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Staňte </a:t>
            </a:r>
            <a:r>
              <a:rPr lang="cs-CZ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se naším partnerem při rozvoji golfu v České republice tam, </a:t>
            </a:r>
          </a:p>
          <a:p>
            <a:pPr marL="0" indent="0">
              <a:buFont typeface="Arial" pitchFamily="34" charset="0"/>
              <a:buNone/>
            </a:pPr>
            <a:r>
              <a:rPr lang="cs-CZ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kde to </a:t>
            </a:r>
            <a:r>
              <a:rPr lang="cs-CZ" sz="1800" b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je </a:t>
            </a:r>
            <a:r>
              <a:rPr lang="cs-CZ" sz="18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nejdůležitější - mezi </a:t>
            </a:r>
            <a:r>
              <a:rPr lang="cs-CZ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mládeží. 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E2FAD447-1351-4B46-B351-1C29516669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284984" y="195487"/>
            <a:ext cx="648072" cy="648071"/>
          </a:xfrm>
          <a:prstGeom prst="rect">
            <a:avLst/>
          </a:prstGeom>
        </p:spPr>
      </p:pic>
    </p:spTree>
  </p:cSld>
  <p:clrMapOvr>
    <a:masterClrMapping/>
  </p:clrMapOvr>
  <p:transition spd="med">
    <p:blinds dir="vert"/>
  </p:transition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3676</TotalTime>
  <Words>1186</Words>
  <Application>Microsoft Office PowerPoint</Application>
  <PresentationFormat>Vlastní</PresentationFormat>
  <Paragraphs>189</Paragraphs>
  <Slides>17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4" baseType="lpstr">
      <vt:lpstr>Arial</vt:lpstr>
      <vt:lpstr>Arial Narrow</vt:lpstr>
      <vt:lpstr>Calibri</vt:lpstr>
      <vt:lpstr>Dax-Light</vt:lpstr>
      <vt:lpstr>Gill Sans</vt:lpstr>
      <vt:lpstr>Motiv sady Office</vt:lpstr>
      <vt:lpstr>Fotografie</vt:lpstr>
      <vt:lpstr>  Mezinárodní otevřené mistrovství ČR středních škol PB STŘEDOŠKOLSKÝ POHÁR 2020 14. ročník, 23. září 2020 Prague City Golf Club Zbraslav  </vt:lpstr>
      <vt:lpstr>Obsah</vt:lpstr>
      <vt:lpstr>Naše myšlenka</vt:lpstr>
      <vt:lpstr>Tradice a kvalita sílí</vt:lpstr>
      <vt:lpstr>Záštita Českého olympijského výboru</vt:lpstr>
      <vt:lpstr>Program dne</vt:lpstr>
      <vt:lpstr>Soutěžní formát</vt:lpstr>
      <vt:lpstr>Program pro Partnery akce</vt:lpstr>
      <vt:lpstr>Trofeje a ceny pro soutěžící</vt:lpstr>
      <vt:lpstr>Pořadatel - promotér</vt:lpstr>
      <vt:lpstr>Partner projektu </vt:lpstr>
      <vt:lpstr>Patroni turnaje</vt:lpstr>
      <vt:lpstr>Místo konání </vt:lpstr>
      <vt:lpstr>MMČR středních škol Marketingová spolupráce - cílové skupiny</vt:lpstr>
      <vt:lpstr> Marketingová spolupráce: Hlavní partner Nabídka komponentů plnění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Představení mediálních partnerů</dc:title>
  <dc:creator>nas region3</dc:creator>
  <cp:lastModifiedBy>capkova</cp:lastModifiedBy>
  <cp:revision>232</cp:revision>
  <cp:lastPrinted>2020-08-17T08:44:59Z</cp:lastPrinted>
  <dcterms:created xsi:type="dcterms:W3CDTF">2018-04-04T12:00:04Z</dcterms:created>
  <dcterms:modified xsi:type="dcterms:W3CDTF">2020-08-18T08:51:53Z</dcterms:modified>
  <cp:contentStatus/>
</cp:coreProperties>
</file>